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2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7B248-7EDC-4C02-BB43-9EDC242C705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E199-6194-450B-BD73-4E2D1FB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4E199-6194-450B-BD73-4E2D1FBD4C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BDCA393-D3CA-4AB8-9D67-34A397D2DDC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C9B636-7A10-4CEA-89AE-0543A6B10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BD063DE4333A383E7F52AB7614D483454BD2CB176B028CED5649F0CF15AE3E3A601959943E910FF2E8D94C34ED11E746C9470ACD4gE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29604" cy="38576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АНТИТЕРРОСТИЧЕСКОЙ КОМИССИИ НИЖНЕИЛИМСКОГО МУНИЦИПАЛЬНОГО РАЙОНА  (АТК)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Железногорск-Илимский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</a:p>
          <a:p>
            <a:endParaRPr lang="ru-RU" dirty="0"/>
          </a:p>
        </p:txBody>
      </p:sp>
    </p:spTree>
  </p:cSld>
  <p:clrMapOvr>
    <a:masterClrMapping/>
  </p:clrMapOvr>
  <p:transition advTm="7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И СОСТАВ ПОСТОЯННО ДЕЙСТВУЮЩИХ РАБОЧИХ ГРУПП АТК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по противодействию терроризму при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Нижнеилимский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(далее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рабочие группы),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приложением к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Постановлению администрации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от 18.01.2019 г. № 39.</a:t>
            </a:r>
          </a:p>
          <a:p>
            <a:pPr algn="just"/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являются постоянно действующими органами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и возглавляются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членами Комиссии, представителями   территориальных органов федеральных органов исполнительной власти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согласования) и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руководителями структурных подразделений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endParaRPr lang="ru-RU" cap="small" dirty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t="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целях оперативного решения вопросов АТК на текущий год сформированы три рабочие группы АТК: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AutoNum type="romanU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профилактике террористических угроз, минимизации их последствий и обеспечению антитеррористической защищенности критически важных, потенциально опасных объектов топливно-энергетического комплекса, объектов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коммунального хозяйства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транспорта.</a:t>
            </a:r>
          </a:p>
          <a:p>
            <a:pPr marL="571500" indent="-571500">
              <a:buAutoNum type="romanUcPeriod"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профилактике террористических угроз, минимизации их  последствий и обеспечению антитеррористической защищенности объектов массового пребывания людей (образования, здравоохранения, спорта, социальной сферы, культуры и искусства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AutoNum type="romanUcPeriod"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информационному сопровождению антитеррористической деятельности и информационному противодействию идеологии терроризма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экстремизма.</a:t>
            </a:r>
          </a:p>
        </p:txBody>
      </p:sp>
    </p:spTree>
    <p:custDataLst>
      <p:tags r:id="rId1"/>
    </p:custDataLst>
  </p:cSld>
  <p:clrMapOvr>
    <a:masterClrMapping/>
  </p:clrMapOvr>
  <p:transition advTm="7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Первую группы представляют следующие должностные лица: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7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Цвейгарт</a:t>
            </a:r>
            <a:r>
              <a:rPr lang="ru-RU" sz="9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 Викторович-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мэра по жилищной политике, энергетике, градостроительству, транспорту и связи - руководитель рабочей группы,</a:t>
            </a:r>
          </a:p>
          <a:p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Члены рабочей группы:</a:t>
            </a:r>
          </a:p>
          <a:p>
            <a:r>
              <a:rPr lang="ru-RU" sz="9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Елгин</a:t>
            </a:r>
            <a:r>
              <a:rPr lang="ru-RU" sz="9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Валерий Александрович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отдела по гражданской обороне и чрезвычайным ситуациям администрации </a:t>
            </a:r>
            <a:r>
              <a:rPr lang="ru-RU" sz="9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</a:t>
            </a:r>
          </a:p>
          <a:p>
            <a:r>
              <a:rPr lang="ru-RU" sz="9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Савицкая Лариса Владимировна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отдела жилищно-коммунального хозяйства, транспорта и связи администрации </a:t>
            </a:r>
            <a:r>
              <a:rPr lang="ru-RU" sz="9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9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Соколова Галина Ивановна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директор МУП «УК КУ» (по согласованию</a:t>
            </a: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2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2000" t="-3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Вторую группы представляют следующие должностные лица: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Пирогова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Константиновна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заместитель мэра по социальным вопросам - руководитель рабочей группы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Члены рабочей группы:</a:t>
            </a:r>
          </a:p>
          <a:p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Чибышева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Андреевна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начальник Департамента образования администрации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Василенко Светлана Александровна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начальник отдела культуры, спорта и делам молодежи администрации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Скорикова Любовь Анатольевна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главный врач ОГБУЗ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Железногорская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районная больница» (по согласованию),</a:t>
            </a:r>
          </a:p>
          <a:p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Шакирянова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Татьяна Викторовна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директор ОГКУ «Управление социальной защиты населения по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Нижнеилимскому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району» (по согласованию),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Киреева Мария Сергеевна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консультант отдела по гражданской обороне и чрезвычайным ситуациям администрации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</p:spTree>
    <p:custDataLst>
      <p:tags r:id="rId1"/>
    </p:custDataLst>
  </p:cSld>
  <p:clrMapOvr>
    <a:masterClrMapping/>
  </p:clrMapOvr>
  <p:transition advTm="11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Третью группы представляют следующие должностные лица: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Ступина Ирина Григорьевна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консультант отдела организационной работы и социальной политики – пресс-секретарь администрации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- руководитель рабочей группы руководитель рабочей группы,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Члены рабочей группы:</a:t>
            </a:r>
          </a:p>
          <a:p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Чудинов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Евгений Валерьевич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помощник мэра,</a:t>
            </a:r>
          </a:p>
          <a:p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Субботкина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Ника Михайловна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начальник юридического отдела администрации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рабочих групп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 председателем АТК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из задач, стоящих перед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группой, а также функционалом и компетенцией соответствующего структурного отдела  администрации муниципального района. Персональный состав рабочих групп определяется руководителем группы, исходя из задач, стоящих перед группой. Для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организационного и материально-технического обеспечения деятельности рабочей группы назначается секретарь рабочей группы (далее – секретарь).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</p:txBody>
      </p:sp>
    </p:spTree>
    <p:custDataLst>
      <p:tags r:id="rId1"/>
    </p:custDataLst>
  </p:cSld>
  <p:clrMapOvr>
    <a:masterClrMapping/>
  </p:clrMapOvr>
  <p:transition advTm="7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ФУНКЦИИ РАБОЧИХ ГРУПП АТК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осуществляют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координацию деятельности представленных в них   территориальных органов федеральных органов исполнительной власти, учреждений и организаций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по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вопросам антитеррористической деятельности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cap="smal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осуществляют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подготовку материалов к заседаниям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АТК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в соответствии с планом ее работы;</a:t>
            </a:r>
          </a:p>
          <a:p>
            <a:pPr algn="just"/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анализ состояния антитеррористической защищенности на объектах, относящихся к компетенции группы, и разрабатывают предложения по усилению антитеррористической защищенности объектов, профилактике и минимизации последствий террористических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актов. С </a:t>
            </a:r>
            <a:r>
              <a:rPr lang="ru-RU" cap="small" dirty="0">
                <a:latin typeface="Times New Roman" pitchFamily="18" charset="0"/>
                <a:cs typeface="Times New Roman" pitchFamily="18" charset="0"/>
              </a:rPr>
              <a:t>этой целью организуют обследования объектов, относящихся к компетенции группы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cap="small" dirty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1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РАБОЧИХ ГРУПП АТК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рабочих групп осуществляется на плановой основе. План работы рабочей группы составляется на год, согласовывается с ответственным секретарем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АТК,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утверждается руководителем рабочей группы. 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рабочей группы проводятся не реже одного раза в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квартал. В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случае необходимости по решению руководителя рабочей группы могут проводиться внеочередные заседания рабочей группы. 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Присутствие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членов рабочей группы на ее заседаниях обязательно. Члены рабочей группы не вправе делегировать свои полномочия иным лицам. В случае невозможности присутствия члена рабочей группы на заседании он обязан заблаговременно известить об этом руководителя рабочей группы.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присутствия члена рабочей группы на заседании лицо, исполняющее его обязанности, после согласования с руководителем рабочей группы может присутствовать на заседании с правом совещательного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голоса.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рабочей группы считается правомочным, если на нем присутствует более половины его членов. Члены рабочей группы обладают равными правами при обсуждении рассматриваемых на заседании вопросов. В зависимости от вопросов, рассматриваемых на заседаниях рабочей группы, к участию в них могут привлекаться иные лица.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рабочей группы оформляется протоколом, который подписывается руководителем рабочей группы. Копия протокола заседания рабочей группы направляется ответственному секретарю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АТК. 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принимаемые рабочей группой в соответствии с ее компетенцией, являются обязательными для членов рабочей группы.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результатам работы за год руководитель группы информирует антитеррористическую комиссию (до 10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ноября текущего года).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3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ОТВЕТСТВЕННОСТЬ ЗА НАРУШЕНИЕ ЗАКОНОДАТЕЛЬСТВА О ПРОТИВОДЕЙСТВИИ ТЕРРОРИЗМУ И ЭКСТРЕМИЗМУ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Статья 19.5.1.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РФ.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«Неисполнение решения коллегиального органа, координирующего и организующего деятельность по противодействию терроризму»</a:t>
            </a:r>
          </a:p>
          <a:p>
            <a:pPr algn="just">
              <a:buNone/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Неисполнение решения сформированного по решению Президента Российской Федерации на федеральном уровне коллегиального органа, координирующего и организующего деятельность федеральных органов исполнительной власти, органов исполнительной власти субъектов Российской Федерации и органов местного самоуправления по противодействию терроризму, которое принято в пределах компетенции указанного коллегиального органа, -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влечет наложение административного штрафа на граждан в размере от трех тысяч до пяти тысяч рублей; на должностных лиц - от тридцати тысяч до пятидесяти тысяч рублей или дисквалификацию на срок от одного года до трех лет; на юридических лиц - от трехсот тысяч до одного миллиона рублей или административное приостановление деятельности на срок до девяноста суток.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Кроме того, за неисполнение требований Регламента антитеррористической комиссии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а также Положения об антитеррористической комиссии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а равно  локальных нормативных актов работодателя, члены АТК, как должностные лица могут быть привлечены к дисциплинарной ответственности в соответствии со  ст. 192 ТК РФ в виде замечания выговора либо увольнения по соответствующей статье ТК РФ.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ПРАВОВАЯ ОСНОВА РАБОТЫ АТК</a:t>
            </a:r>
            <a:endParaRPr lang="ru-RU" sz="4000" b="1" dirty="0">
              <a:ln w="6350">
                <a:solidFill>
                  <a:schemeClr val="bg1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643866" cy="5072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06.03.2006 № 35-ФЗ «О противодействии терроризму»;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Федерации«»;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21 декабря 1994 года № 68-ФЗ «О защите населения и территорий от чрезвычайных ситуаций природного и техногенного характера»;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 Президента РФ от 15.02.2006 № 116 «О мерах по противодействию терроризму»;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муниципального образования «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рекомендации по участию в создании единой системы обеспечения безопасности образовательных учреждений Российской Федерации № 03-1423 от 04 июня 2008 года;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Министерства Российской Федерации по делам гражданской обороны, чрезвычайным ситуациям и ликвидации последствий стихийных бедствий от 28 февраля 2003 года № 105 «Об утверждении требований по предупреждению чрезвычайных ситуаций на потенциально опасных объектах и объектах жизнеобеспечения»;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от 18.01.2019 № 41 «Об утверждении Регламента антитеррористической комиссии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от 18.01.2019 № 40 «Об утверждении Положения об антитеррористической комиссии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от 18.01.2019 № 39 «Об утверждении  персонального состава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Антитерростической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комиссии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от 18.01.2019 № 38 «Об утверждении состава Антитеррористической комиссии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другие  профильные нормативные акты.</a:t>
            </a:r>
          </a:p>
          <a:p>
            <a:pPr algn="just"/>
            <a:endParaRPr lang="ru-RU" sz="1600" dirty="0" smtClean="0"/>
          </a:p>
          <a:p>
            <a:pPr>
              <a:buNone/>
            </a:pPr>
            <a:endParaRPr lang="ru-RU" sz="2100" dirty="0" smtClean="0"/>
          </a:p>
          <a:p>
            <a:endParaRPr lang="ru-RU" sz="2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7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ОСНОВНЫЕ ЗАДАЧИ АТК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2400" b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Вопросы </a:t>
            </a:r>
            <a:r>
              <a:rPr lang="ru-RU" sz="24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местного значения в сфере противодействия </a:t>
            </a:r>
            <a:r>
              <a:rPr lang="ru-RU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терроризму </a:t>
            </a:r>
            <a:r>
              <a:rPr lang="ru-RU" sz="24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определены пунктом 7.1 части 1 статьи 14, пунктом 6.1 части 1 статьи 15, пунктом 7.1 части 1 статьи 16 Федерального закона от 6 октября 2003 года № 131-ФЗ «Об общих принципах организации местного </a:t>
            </a:r>
            <a:r>
              <a:rPr lang="ru-RU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самоуправления в </a:t>
            </a:r>
            <a:r>
              <a:rPr lang="ru-RU" sz="24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Федерации». </a:t>
            </a:r>
            <a:endParaRPr lang="ru-RU" sz="2400" b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cap="small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Исходя из Федерального закона № 131-ФЗ, а также требований Федерального закона №  35-ФЗ основными  задачами  АТК муниципального района являются: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8143932" cy="4000528"/>
          </a:xfrm>
        </p:spPr>
        <p:style>
          <a:lnRef idx="0">
            <a:schemeClr val="accent5"/>
          </a:lnRef>
          <a:fillRef idx="1002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организация взаимодействия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органов местного самоуправления с подразделениями (представителями) территориальных органов федеральных органов исполнительной власти, органов исполнительной власти субъекта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профилактике терроризма, а также по минимизации и (или) ликвидации последствий его проявлений в границах (на территории) муниципального образования.</a:t>
            </a:r>
          </a:p>
        </p:txBody>
      </p:sp>
    </p:spTree>
    <p:custDataLst>
      <p:tags r:id="rId1"/>
    </p:custDataLst>
  </p:cSld>
  <p:clrMapOvr>
    <a:masterClrMapping/>
  </p:clrMapOvr>
  <p:transition advTm="21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3E4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3E4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r="-40000" b="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6350"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ОСНОВНЫЕ ФУНКЦИИ АТК</a:t>
            </a:r>
            <a:endParaRPr lang="ru-RU" sz="4000" b="1" dirty="0">
              <a:ln w="6350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 numCol="1">
            <a:normAutofit fontScale="25000" lnSpcReduction="20000"/>
          </a:bodyPr>
          <a:lstStyle/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разработки и реализации муниципальных программ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профилактики терроризма, а также минимизации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(или) ликвидации последствий его проявлений;</a:t>
            </a:r>
          </a:p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информационно-пропагандистских мероприятий по разъяснению сущности терроризма и его общественной опасности, а также по формированию у граждан неприятия идеологии терроризма, в том числе путем распространения информационных материалов, печатной продукции, проведения разъяснительной работы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иных мероприятий;</a:t>
            </a:r>
          </a:p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исполнения мероприятий по профилактике терроризма, а также по минимизации и (или) ликвидации последствий его проявлений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в которых участвуют органы местного самоуправления;</a:t>
            </a:r>
          </a:p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 по повышению уровня антитеррористической защищенности объектов, находящихся в муниципальной собственности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в ведении органов местного самоуправления;</a:t>
            </a:r>
          </a:p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предложений органам исполнительной власти субъекта Российской Федерации по вопросам участия органов местного самоуправления в профилактике терроризма, а также в минимизации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(или) ликвидации последствий его проявлений;</a:t>
            </a:r>
          </a:p>
          <a:p>
            <a:r>
              <a:rPr lang="ru-RU" sz="5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мероприятий, необходимых для организации взаимодействия органов местного самоуправления с подразделениями (представителями) территориальных органов федеральных органов исполнительной власти, органов исполнительной власти субъекта Российской Федерации по профилактике терроризма, а также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минимизации и (или) ликвидации последствий его проявлений в границах</a:t>
            </a:r>
            <a:b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территории) муниципального образования.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 bright="-10000" contrast="49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Персональный состав и основные функции рабочих органов АТК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729634" cy="5429288"/>
          </a:xfrm>
          <a:scene3d>
            <a:camera prst="perspectiveLeft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Романов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Сергеевич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мэр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 (осуществляет общее руководство работы АТК, возглавляет заседания АТК контроль исполнения решений АТК, обеспечение деятельности АТК в пределах компетенции,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имени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территориальными органами федеральных органов исполнительной власти, органами государственной власти субъекта Российской Федерации, иными государственными органами, органами местного самоуправления, общественными объединениями и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организациями)</a:t>
            </a:r>
            <a:endParaRPr lang="ru-RU" sz="6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председателя:</a:t>
            </a:r>
          </a:p>
          <a:p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Онуфриади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6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Анастасович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ТО УФСБ по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Нижнеилимскому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району (по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решению председателя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замещает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председателя Комиссии в его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отсутствие, в пределах компетенции курирует работу АТК)</a:t>
            </a:r>
            <a:endParaRPr lang="ru-RU" sz="6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Секретарь комиссии:</a:t>
            </a:r>
          </a:p>
          <a:p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Фалин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Ярославович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консультант  юридического отдела администрации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(разрабатывает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 планов работы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АТК,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и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отчеты о результатах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деятельности, обеспечивает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подготовку и проведение заседаний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АТК,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исполнения поручений, содержащихся в решениях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АТК, организует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по сбору, накоплению, обобщению и анализу информации, подготовке информационных материалов об общественно-политических, социально-экономических и иных процессах на территории </a:t>
            </a:r>
            <a:r>
              <a:rPr lang="ru-RU" sz="6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оказывающих влияние на развитие ситуации в сфере профилактики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терроризма, обеспечивает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Комиссии с АТК в Иркутской области и её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аппаратом, обеспечивает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рабочих групп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Комиссии, организует </a:t>
            </a:r>
            <a:r>
              <a:rPr lang="ru-RU" sz="6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делопроизводство 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АТК.</a:t>
            </a:r>
            <a:endParaRPr lang="ru-RU" sz="6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7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 bright="29000" contrast="74000"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ЧЛЕНЫ АТК, ИХ ОБЩИЕ ПРАВА И ОБЯЗАННОСТИ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286676" cy="378621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numCol="2">
            <a:normAutofit fontScale="40000" lnSpcReduction="20000"/>
          </a:bodyPr>
          <a:lstStyle/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Цвейгарт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Викторович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заместитель мэра по жилищной политике, энергетике, градостроительству, транспорту и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Пирогова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Константиновна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заместитель мэра по социальной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политике</a:t>
            </a:r>
          </a:p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Галина Павловна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заместитель мэра по вопросам экономики и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финансам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Козлов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 Юрьевич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глава муниципального образования «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Железногорск-Илимское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городское поселение» (по </a:t>
            </a:r>
            <a:r>
              <a:rPr lang="ru-RU" sz="3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Шадурский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Николаевич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ПСЧ 36 ФГКУ «8 отряд ФПС по Иркутской области» (по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согласованию)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Кузнецов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Александрович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ОМВД России по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Нижнеилимскому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району (по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согласованию)</a:t>
            </a:r>
          </a:p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Чапский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Олег Анатольевич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военный комиссар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Иркутской области (по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согласованию)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Ефимов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 Сергеевич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заместитель начальника ОНД по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Усть-Кутскому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Нижнеилимскому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району (по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согласованию)</a:t>
            </a:r>
          </a:p>
        </p:txBody>
      </p:sp>
    </p:spTree>
    <p:custDataLst>
      <p:tags r:id="rId1"/>
    </p:custDataLst>
  </p:cSld>
  <p:clrMapOvr>
    <a:masterClrMapping/>
  </p:clrMapOvr>
  <p:transition advTm="9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 bright="29000" contrast="74000"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ЧЛЕНЫ АТК, ИХ ОБЩИЕ ПРАВА И ОБЯЗАННОСТИ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286676" cy="378621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numCol="2">
            <a:normAutofit fontScale="40000" lnSpcReduction="20000"/>
          </a:bodyPr>
          <a:lstStyle/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Чибышева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Ирина Андреевна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начальник Департамента образования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Субботкина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Ника Михайловна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начальник юридического отдела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sz="37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Елгин</a:t>
            </a:r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Валерий Александрович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начальник отдела по гражданской обороне и чрезвычайным ситуациям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Савицкая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Лариса Владимировна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начальник отдела жилищно-коммунального хозяйства, транспорта и связи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Ильин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Евгений Иванович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консультант по мобилизационной подготовке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3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sz="3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Ступина </a:t>
            </a:r>
            <a:r>
              <a:rPr lang="ru-RU" sz="3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Ирина Григорьевна 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консультант отдела организационной работы и социальной политике – пресс-секретарь администрации </a:t>
            </a:r>
            <a:r>
              <a:rPr lang="ru-RU" sz="3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Нижнеилимского</a:t>
            </a:r>
            <a:r>
              <a:rPr lang="ru-RU" sz="3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8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правам и обязанностям членов АТК относятся: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подготовки вопросов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выносимых на рассмотрение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решениями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председателя АТК или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предложениям членов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АТК,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утвержденным протокольным решением;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в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 своих должностных полномочий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выполнения решений АТК;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пределах компетенции в органе, представителем которого он является,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должностного лица или подразделения, ответственного за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организацию взаимодействия указанного органа с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ее секретарем (аппаратом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АТК ИМЕЕТ ПРАВО: 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Ознакомления с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документами и материалами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АТК, непосредственно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касающимися ее деятельности;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Выступления 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заседаниях Комиссии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право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вносить предложения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входящим в компетенцию Комиссии, и требовать, в случае необходимости, проведения голосования по данным вопросам;</a:t>
            </a:r>
          </a:p>
          <a:p>
            <a:pPr algn="just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излагать в случае несогласия с решением Комиссии в письменной форме особое мнение, которое подлежит отражению в протоколе заседания Комиссии и прилагается  к его решению;</a:t>
            </a:r>
          </a:p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голосовать на заседаниях Комиссии.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7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6|0.8|0.9|1.2|1.4|1|1.6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|1.4|1.3|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4|2.6|2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0.9|0.8|0.7|0.8|0.8|0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7|0.6|0.7|0.7|0.7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7|1.5|1.8|1.5|1.4|1.6|1.6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3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2058</TotalTime>
  <Words>1458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ОРГАНИЗАЦИЯ РАБОТЫ АНТИТЕРРОСТИЧЕСКОЙ КОМИССИИ НИЖНЕИЛИМСКОГО МУНИЦИПАЛЬНОГО РАЙОНА  (АТК)</vt:lpstr>
      <vt:lpstr>ПРАВОВАЯ ОСНОВА РАБОТЫ АТК</vt:lpstr>
      <vt:lpstr>ОСНОВНЫЕ ЗАДАЧИ АТК </vt:lpstr>
      <vt:lpstr>  Исходя из Федерального закона № 131-ФЗ, а также требований Федерального закона №  35-ФЗ основными  задачами  АТК муниципального района являются:  </vt:lpstr>
      <vt:lpstr>ОСНОВНЫЕ ФУНКЦИИ АТК</vt:lpstr>
      <vt:lpstr>Персональный состав и основные функции рабочих органов АТК </vt:lpstr>
      <vt:lpstr>ЧЛЕНЫ АТК, ИХ ОБЩИЕ ПРАВА И ОБЯЗАННОСТИ</vt:lpstr>
      <vt:lpstr>ЧЛЕНЫ АТК, ИХ ОБЩИЕ ПРАВА И ОБЯЗАННОСТИ</vt:lpstr>
      <vt:lpstr>К основным правам и обязанностям членов АТК относятся:</vt:lpstr>
      <vt:lpstr>ПЕРЕЧЕНЬ И СОСТАВ ПОСТОЯННО ДЕЙСТВУЮЩИХ РАБОЧИХ ГРУПП АТК</vt:lpstr>
      <vt:lpstr>  В целях оперативного решения вопросов АТК на текущий год сформированы три рабочие группы АТК: </vt:lpstr>
      <vt:lpstr>Первую группы представляют следующие должностные лица:</vt:lpstr>
      <vt:lpstr>Вторую группы представляют следующие должностные лица:</vt:lpstr>
      <vt:lpstr>Третью группы представляют следующие должностные лица:</vt:lpstr>
      <vt:lpstr>ОСНОВНЫЕ ФУНКЦИИ РАБОЧИХ ГРУПП АТК</vt:lpstr>
      <vt:lpstr>ОРГАНИЗАЦИЯ ДЕЯТЕЛЬНОСТИ РАБОЧИХ ГРУПП АТК</vt:lpstr>
      <vt:lpstr> ОТВЕТСТВЕННОСТЬ ЗА НАРУШЕНИЕ ЗАКОНОДАТЕЛЬСТВА О ПРОТИВОДЕЙСТВИИ ТЕРРОРИЗМУ И ЭКСТРЕМИЗМУ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АНТИТЕРРОСТИЧЕСКОЙ КОМИССИИ НИЖНЕИЛИМСКОГО МУНИЦИПАЛЬНОГО РАЙОНА</dc:title>
  <dc:creator>Лена</dc:creator>
  <cp:lastModifiedBy>Лена</cp:lastModifiedBy>
  <cp:revision>206</cp:revision>
  <dcterms:created xsi:type="dcterms:W3CDTF">2019-01-28T03:47:51Z</dcterms:created>
  <dcterms:modified xsi:type="dcterms:W3CDTF">2019-01-30T08:12:26Z</dcterms:modified>
</cp:coreProperties>
</file>